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Classification &amp; Taxonomy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0804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Linnaeus used </a:t>
            </a:r>
            <a:r>
              <a:rPr lang="en-US" sz="2200" dirty="0"/>
              <a:t>L</a:t>
            </a:r>
            <a:r>
              <a:rPr lang="en-US" sz="2200" dirty="0" smtClean="0"/>
              <a:t>atin names because:</a:t>
            </a:r>
          </a:p>
          <a:p>
            <a:pPr lvl="1"/>
            <a:r>
              <a:rPr lang="en-US" sz="2000" dirty="0" smtClean="0"/>
              <a:t>It is the language of scientists around the world</a:t>
            </a:r>
          </a:p>
          <a:p>
            <a:pPr lvl="1"/>
            <a:r>
              <a:rPr lang="en-US" sz="2000" dirty="0" smtClean="0"/>
              <a:t>It is studied and written, but not spoken</a:t>
            </a:r>
          </a:p>
          <a:p>
            <a:pPr lvl="1"/>
            <a:r>
              <a:rPr lang="en-US" sz="2000" dirty="0" smtClean="0"/>
              <a:t>It is descriptive and the root of many other languages</a:t>
            </a:r>
          </a:p>
          <a:p>
            <a:r>
              <a:rPr lang="en-US" sz="2200" dirty="0" smtClean="0"/>
              <a:t>Examples of scientific names:</a:t>
            </a:r>
          </a:p>
          <a:p>
            <a:pPr lvl="1"/>
            <a:r>
              <a:rPr lang="en-US" sz="2000" i="1" dirty="0" err="1" smtClean="0"/>
              <a:t>Canis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familiaris</a:t>
            </a:r>
            <a:r>
              <a:rPr lang="en-US" sz="2000" dirty="0" smtClean="0">
                <a:sym typeface="Wingdings" panose="05000000000000000000" pitchFamily="2" charset="2"/>
              </a:rPr>
              <a:t> domestic dog</a:t>
            </a:r>
          </a:p>
          <a:p>
            <a:pPr lvl="1"/>
            <a:r>
              <a:rPr lang="en-US" sz="2000" i="1" dirty="0" err="1" smtClean="0">
                <a:sym typeface="Wingdings" panose="05000000000000000000" pitchFamily="2" charset="2"/>
              </a:rPr>
              <a:t>Canis</a:t>
            </a:r>
            <a:r>
              <a:rPr lang="en-US" sz="2000" i="1" dirty="0" smtClean="0">
                <a:sym typeface="Wingdings" panose="05000000000000000000" pitchFamily="2" charset="2"/>
              </a:rPr>
              <a:t> lupus</a:t>
            </a:r>
            <a:r>
              <a:rPr lang="en-US" sz="2000" dirty="0" smtClean="0">
                <a:sym typeface="Wingdings" panose="05000000000000000000" pitchFamily="2" charset="2"/>
              </a:rPr>
              <a:t> wolf</a:t>
            </a:r>
          </a:p>
          <a:p>
            <a:pPr lvl="1"/>
            <a:r>
              <a:rPr lang="en-US" sz="2000" i="1" dirty="0" err="1" smtClean="0">
                <a:sym typeface="Wingdings" panose="05000000000000000000" pitchFamily="2" charset="2"/>
              </a:rPr>
              <a:t>Canis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ym typeface="Wingdings" panose="05000000000000000000" pitchFamily="2" charset="2"/>
              </a:rPr>
              <a:t>latrans</a:t>
            </a:r>
            <a:r>
              <a:rPr lang="en-US" sz="2000" dirty="0" smtClean="0">
                <a:sym typeface="Wingdings" panose="05000000000000000000" pitchFamily="2" charset="2"/>
              </a:rPr>
              <a:t> coyote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462" y="4112091"/>
            <a:ext cx="4403178" cy="24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two are most closely related?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Polar Bear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i="1" dirty="0" err="1" smtClean="0">
                <a:sym typeface="Wingdings" panose="05000000000000000000" pitchFamily="2" charset="2"/>
              </a:rPr>
              <a:t>Ursus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ym typeface="Wingdings" panose="05000000000000000000" pitchFamily="2" charset="2"/>
              </a:rPr>
              <a:t>maritimus</a:t>
            </a:r>
            <a:endParaRPr lang="en-US" sz="2000" i="1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Grizzly Bear </a:t>
            </a:r>
            <a:r>
              <a:rPr lang="en-US" sz="2000" i="1" dirty="0" err="1" smtClean="0">
                <a:sym typeface="Wingdings" panose="05000000000000000000" pitchFamily="2" charset="2"/>
              </a:rPr>
              <a:t>Ursus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ym typeface="Wingdings" panose="05000000000000000000" pitchFamily="2" charset="2"/>
              </a:rPr>
              <a:t>arctos</a:t>
            </a:r>
            <a:endParaRPr lang="en-US" sz="2000" i="1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Giant Panda </a:t>
            </a:r>
            <a:r>
              <a:rPr lang="en-US" sz="2000" i="1" dirty="0" err="1" smtClean="0">
                <a:sym typeface="Wingdings" panose="05000000000000000000" pitchFamily="2" charset="2"/>
              </a:rPr>
              <a:t>Ailuropoda</a:t>
            </a:r>
            <a:r>
              <a:rPr lang="en-US" sz="2000" i="1" dirty="0" smtClean="0">
                <a:sym typeface="Wingdings" panose="05000000000000000000" pitchFamily="2" charset="2"/>
              </a:rPr>
              <a:t> </a:t>
            </a:r>
            <a:r>
              <a:rPr lang="en-US" sz="2000" i="1" dirty="0" err="1" smtClean="0">
                <a:sym typeface="Wingdings" panose="05000000000000000000" pitchFamily="2" charset="2"/>
              </a:rPr>
              <a:t>melanoleuca</a:t>
            </a:r>
            <a:endParaRPr lang="en-US" sz="20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692" y="4176723"/>
            <a:ext cx="3824943" cy="25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561" y="1940025"/>
            <a:ext cx="3861010" cy="216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925" y="4449701"/>
            <a:ext cx="4027597" cy="22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Common names are confusing because:</a:t>
            </a:r>
          </a:p>
          <a:p>
            <a:pPr lvl="1"/>
            <a:r>
              <a:rPr lang="en-US" sz="2000" dirty="0" smtClean="0"/>
              <a:t>The same organism may have many common names. Ex. </a:t>
            </a:r>
            <a:r>
              <a:rPr lang="en-US" sz="2000" i="1" dirty="0" err="1" smtClean="0"/>
              <a:t>Felis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concolor</a:t>
            </a:r>
            <a:r>
              <a:rPr lang="en-US" sz="2000" i="1" dirty="0" smtClean="0"/>
              <a:t>, </a:t>
            </a:r>
            <a:r>
              <a:rPr lang="en-US" sz="2000" dirty="0" smtClean="0"/>
              <a:t>common name- cougar, mountain lion, puma, panther</a:t>
            </a:r>
            <a:endParaRPr lang="en-US" sz="2000" i="1" dirty="0" smtClean="0"/>
          </a:p>
          <a:p>
            <a:pPr lvl="1"/>
            <a:r>
              <a:rPr lang="en-US" sz="2000" dirty="0" smtClean="0"/>
              <a:t>Common names are misleading. Ex. A jellyfish is not a fish, but a seahorse is a fish</a:t>
            </a:r>
          </a:p>
          <a:p>
            <a:pPr lvl="1"/>
            <a:r>
              <a:rPr lang="en-US" sz="2000" dirty="0" smtClean="0"/>
              <a:t>Common names vary with different languages. Ex. </a:t>
            </a:r>
            <a:r>
              <a:rPr lang="en-US" sz="2000" dirty="0"/>
              <a:t>Chipmunk- </a:t>
            </a:r>
            <a:r>
              <a:rPr lang="en-US" sz="2000" dirty="0" err="1" smtClean="0"/>
              <a:t>Streifenhörnchen</a:t>
            </a:r>
            <a:r>
              <a:rPr lang="en-US" sz="2000" dirty="0" smtClean="0"/>
              <a:t> (German), </a:t>
            </a:r>
            <a:r>
              <a:rPr lang="en-US" sz="2000" dirty="0" err="1" smtClean="0"/>
              <a:t>Ardilla</a:t>
            </a:r>
            <a:r>
              <a:rPr lang="en-US" sz="2000" dirty="0" smtClean="0"/>
              <a:t> (Spanish), </a:t>
            </a:r>
            <a:r>
              <a:rPr lang="ja-JP" altLang="en-US" sz="2000" dirty="0"/>
              <a:t>花栗</a:t>
            </a:r>
            <a:r>
              <a:rPr lang="ja-JP" altLang="en-US" sz="2000" dirty="0" smtClean="0"/>
              <a:t>鼠 </a:t>
            </a:r>
            <a:r>
              <a:rPr lang="en-US" altLang="ja-JP" sz="2000" dirty="0" smtClean="0"/>
              <a:t>(Chinese) </a:t>
            </a:r>
            <a:endParaRPr lang="en-US" sz="20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4485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Modern taxonomy is based on genetic similarities and the theory of evolution.</a:t>
            </a:r>
          </a:p>
          <a:p>
            <a:r>
              <a:rPr lang="en-US" sz="2200" dirty="0" smtClean="0"/>
              <a:t>If two organism have the same number of chromosomes and the chromosomes are similar in form, then the organism are closely related. </a:t>
            </a:r>
          </a:p>
          <a:p>
            <a:r>
              <a:rPr lang="en-US" sz="2200" dirty="0" smtClean="0"/>
              <a:t>The greater similarities in DNA, the closer the relationship between organisms. </a:t>
            </a:r>
          </a:p>
          <a:p>
            <a:endParaRPr lang="en-US" sz="20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6636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44143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Domain </a:t>
            </a:r>
            <a:r>
              <a:rPr lang="en-US" sz="2400" u="sng" dirty="0" err="1" smtClean="0"/>
              <a:t>Archea</a:t>
            </a:r>
            <a:r>
              <a:rPr lang="en-US" sz="2400" u="sng" dirty="0" smtClean="0"/>
              <a:t>- </a:t>
            </a:r>
            <a:r>
              <a:rPr lang="en-US" sz="2400" dirty="0" smtClean="0"/>
              <a:t>(Kingdom </a:t>
            </a:r>
            <a:r>
              <a:rPr lang="en-US" sz="2400" dirty="0" err="1" smtClean="0"/>
              <a:t>Archeabacteria</a:t>
            </a:r>
            <a:r>
              <a:rPr lang="en-US" sz="2400" dirty="0" smtClean="0"/>
              <a:t>) prokaryotic organisms that live in extreme environments; halophiles (organism which thrive in highly salty environments), and hyperthermophiles (organism which thrive in extremely hot environments) are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Domain Bacteria- </a:t>
            </a:r>
            <a:r>
              <a:rPr lang="en-US" sz="2400" dirty="0" smtClean="0"/>
              <a:t>(Kingdom Eubacteria) common prokaryotic organism found almost everywhere; bacteria (heterotrophic carbon-eating prokaryotes) and cyanobacteria (autotrophic photosynthetic prokaryotes)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Domain Eukaryote- </a:t>
            </a:r>
            <a:r>
              <a:rPr lang="en-US" sz="2400" dirty="0" smtClean="0"/>
              <a:t>eukaryotic organism that are most of the world’s visible living things; kingdoms Protista, Fungi, Plantae, and Animalia are examples</a:t>
            </a:r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2219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61" y="294290"/>
            <a:ext cx="6948478" cy="6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Kingdoms of Domain </a:t>
            </a:r>
            <a:r>
              <a:rPr lang="en-US" dirty="0" err="1" smtClean="0"/>
              <a:t>Eukaryota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4414345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Kingdom Protista- </a:t>
            </a:r>
            <a:r>
              <a:rPr lang="en-US" sz="2200" dirty="0" smtClean="0"/>
              <a:t>eukaryotic unicellular organism (cells have nucleus); protozoa and simple algae</a:t>
            </a:r>
          </a:p>
          <a:p>
            <a:r>
              <a:rPr lang="en-US" sz="2200" u="sng" dirty="0" smtClean="0"/>
              <a:t>Kingdom Fungi- </a:t>
            </a:r>
            <a:r>
              <a:rPr lang="en-US" sz="2200" dirty="0" smtClean="0"/>
              <a:t>multicellular eukaryotic organism that are plant like in structure but cannot make their own food; molds and mushrooms</a:t>
            </a:r>
          </a:p>
          <a:p>
            <a:r>
              <a:rPr lang="en-US" sz="2200" u="sng" dirty="0" smtClean="0"/>
              <a:t>Kingdom Plantae- </a:t>
            </a:r>
            <a:r>
              <a:rPr lang="en-US" sz="2200" dirty="0" smtClean="0"/>
              <a:t>multicellular eukaryotic organism which can make their own food through photosynthesis; plants</a:t>
            </a:r>
          </a:p>
          <a:p>
            <a:r>
              <a:rPr lang="en-US" sz="2200" u="sng" dirty="0" smtClean="0"/>
              <a:t>Kingdom Animalia- </a:t>
            </a:r>
            <a:r>
              <a:rPr lang="en-US" sz="2200" dirty="0" smtClean="0"/>
              <a:t>mobile, multicellular, eukaryotic organisms that ingest food; sponges, worms, fish, reptiles, birds, mammals</a:t>
            </a:r>
          </a:p>
        </p:txBody>
      </p:sp>
    </p:spTree>
    <p:extLst>
      <p:ext uri="{BB962C8B-B14F-4D97-AF65-F5344CB8AC3E}">
        <p14:creationId xmlns:p14="http://schemas.microsoft.com/office/powerpoint/2010/main" val="368836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63" y="94593"/>
            <a:ext cx="8772855" cy="65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9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Trees and 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2228193"/>
            <a:ext cx="11435255" cy="3791607"/>
          </a:xfrm>
        </p:spPr>
        <p:txBody>
          <a:bodyPr/>
          <a:lstStyle/>
          <a:p>
            <a:r>
              <a:rPr lang="en-US" u="sng" dirty="0" smtClean="0"/>
              <a:t>Phylogeny</a:t>
            </a:r>
            <a:r>
              <a:rPr lang="en-US" dirty="0" smtClean="0"/>
              <a:t>- the study of evolutionary relationships or ancestral relationships among organism</a:t>
            </a:r>
          </a:p>
          <a:p>
            <a:r>
              <a:rPr lang="en-US" u="sng" dirty="0" smtClean="0"/>
              <a:t>Phylogenetic tree- </a:t>
            </a:r>
            <a:r>
              <a:rPr lang="en-US" dirty="0" smtClean="0"/>
              <a:t>a diagram showing how species are related to each other through common ancestors </a:t>
            </a:r>
          </a:p>
          <a:p>
            <a:r>
              <a:rPr lang="en-US" dirty="0" smtClean="0"/>
              <a:t>Phylogenetic trees show which organism are extinct and which are still living. It also gives the relative times when the organism were alive.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230" y="4278318"/>
            <a:ext cx="8364701" cy="21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8" y="2406869"/>
            <a:ext cx="11235558" cy="3612931"/>
          </a:xfrm>
        </p:spPr>
        <p:txBody>
          <a:bodyPr/>
          <a:lstStyle/>
          <a:p>
            <a:r>
              <a:rPr lang="en-US" u="sng" dirty="0" smtClean="0"/>
              <a:t>Cladograms</a:t>
            </a:r>
            <a:r>
              <a:rPr lang="en-US" dirty="0" smtClean="0"/>
              <a:t>- a diagram that depicts the degree of evolutionary relationships among organism, based on related structures and adaptations </a:t>
            </a:r>
          </a:p>
          <a:p>
            <a:r>
              <a:rPr lang="en-US" dirty="0" smtClean="0"/>
              <a:t>Derived characteristics appear at branches of the cladogram showing where they first arose.</a:t>
            </a:r>
          </a:p>
          <a:p>
            <a:r>
              <a:rPr lang="en-US" dirty="0" smtClean="0"/>
              <a:t>Cladograms DO NOT show the relative times that organism lived and do not show common ancestors.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59" y="4012362"/>
            <a:ext cx="45624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Classification</a:t>
            </a:r>
            <a:r>
              <a:rPr lang="en-US" sz="2400" dirty="0" smtClean="0"/>
              <a:t>- process of dividing organisms into groups with similar characteristics</a:t>
            </a:r>
          </a:p>
          <a:p>
            <a:r>
              <a:rPr lang="en-US" sz="2400" u="sng" dirty="0" smtClean="0"/>
              <a:t>Taxonomy</a:t>
            </a:r>
            <a:r>
              <a:rPr lang="en-US" sz="2400" dirty="0" smtClean="0"/>
              <a:t>- the science of classifying living things</a:t>
            </a:r>
          </a:p>
          <a:p>
            <a:r>
              <a:rPr lang="en-US" sz="2400" u="sng" dirty="0" smtClean="0"/>
              <a:t>Taxon</a:t>
            </a:r>
            <a:r>
              <a:rPr lang="en-US" sz="2400" dirty="0" smtClean="0"/>
              <a:t>- any particular group within a taxonomic system</a:t>
            </a:r>
          </a:p>
        </p:txBody>
      </p:sp>
    </p:spTree>
    <p:extLst>
      <p:ext uri="{BB962C8B-B14F-4D97-AF65-F5344CB8AC3E}">
        <p14:creationId xmlns:p14="http://schemas.microsoft.com/office/powerpoint/2010/main" val="22712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400" u="sng" dirty="0"/>
              <a:t>Dichotomous Key- </a:t>
            </a:r>
            <a:r>
              <a:rPr lang="en-US" sz="2400" dirty="0"/>
              <a:t>tool used to identify organisms using their </a:t>
            </a:r>
            <a:r>
              <a:rPr lang="en-US" sz="2400" dirty="0" smtClean="0"/>
              <a:t>characteristics</a:t>
            </a:r>
          </a:p>
          <a:p>
            <a:pPr lvl="1"/>
            <a:r>
              <a:rPr lang="en-US" sz="2200" dirty="0" smtClean="0"/>
              <a:t>Characteristics are given in pairs</a:t>
            </a:r>
          </a:p>
          <a:p>
            <a:pPr lvl="1"/>
            <a:r>
              <a:rPr lang="en-US" sz="2200" dirty="0" smtClean="0"/>
              <a:t>Read both characteristics and either go to another set of characteristics or identify the organism</a:t>
            </a:r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44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66" y="-275897"/>
            <a:ext cx="9511862" cy="7133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6124" y="1671145"/>
            <a:ext cx="171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Magnolia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7366" y="2280745"/>
            <a:ext cx="1366344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Walnut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0952" y="1828800"/>
            <a:ext cx="1051034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3779" y="4277710"/>
            <a:ext cx="131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0952" y="3668110"/>
            <a:ext cx="97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Spruce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0952" y="4677103"/>
            <a:ext cx="148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White Oak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3986" y="6085490"/>
            <a:ext cx="12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Chestnut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10952" y="6264166"/>
            <a:ext cx="1240220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Holly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natural way of classifying organisms is based on the way organisms look and how they live</a:t>
            </a:r>
          </a:p>
          <a:p>
            <a:r>
              <a:rPr lang="en-US" sz="2400" dirty="0" smtClean="0"/>
              <a:t>About 2,400 years ago, Aristotle classified organisms into only two taxa-plants or animals</a:t>
            </a:r>
          </a:p>
          <a:p>
            <a:r>
              <a:rPr lang="en-US" sz="2400" dirty="0" smtClean="0"/>
              <a:t>Swedish botanist </a:t>
            </a:r>
            <a:r>
              <a:rPr lang="en-US" sz="2400" b="1" dirty="0" smtClean="0"/>
              <a:t>Carolus Linnaeus </a:t>
            </a:r>
            <a:r>
              <a:rPr lang="en-US" sz="2400" dirty="0" smtClean="0"/>
              <a:t>developed a classification system based on structural similarities during the 1700’s</a:t>
            </a:r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263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Linnaeus divided all organisms into two major groups called </a:t>
            </a:r>
            <a:r>
              <a:rPr lang="en-US" sz="2400" b="1" dirty="0" smtClean="0"/>
              <a:t>Kingdoms</a:t>
            </a:r>
            <a:r>
              <a:rPr lang="en-US" sz="2400" dirty="0" smtClean="0"/>
              <a:t>, which he divided into smaller and smaller groups</a:t>
            </a:r>
            <a:endParaRPr lang="en-US" sz="22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07"/>
          <a:stretch/>
        </p:blipFill>
        <p:spPr>
          <a:xfrm>
            <a:off x="1629104" y="3062931"/>
            <a:ext cx="3699642" cy="3628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891" y="3195550"/>
            <a:ext cx="249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 Specific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3891" y="6056007"/>
            <a:ext cx="236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Specific</a:t>
            </a:r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5389181" y="3831348"/>
            <a:ext cx="714704" cy="2050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Domain</a:t>
            </a:r>
            <a:r>
              <a:rPr lang="en-US" sz="2400" dirty="0" smtClean="0"/>
              <a:t>- largest division of taxonomy, based on differences between prokaryotes and eukaryotes, ex. Eukarya</a:t>
            </a:r>
          </a:p>
          <a:p>
            <a:r>
              <a:rPr lang="en-US" sz="2400" u="sng" dirty="0" smtClean="0"/>
              <a:t>Kingdom</a:t>
            </a:r>
            <a:r>
              <a:rPr lang="en-US" sz="2400" dirty="0" smtClean="0"/>
              <a:t>- second highest taxonomic rank below domain, ex. Animalia</a:t>
            </a:r>
          </a:p>
          <a:p>
            <a:r>
              <a:rPr lang="en-US" sz="2400" u="sng" dirty="0" smtClean="0"/>
              <a:t>Species</a:t>
            </a:r>
            <a:r>
              <a:rPr lang="en-US" sz="2400" dirty="0" smtClean="0"/>
              <a:t>- organism that are similar in structure and appearance, can breed successfully, and have the same number of chromosomes, ex. </a:t>
            </a:r>
            <a:r>
              <a:rPr lang="en-US" sz="2400" dirty="0" err="1" smtClean="0"/>
              <a:t>Sapien</a:t>
            </a:r>
            <a:endParaRPr lang="en-US" sz="2400" dirty="0" smtClean="0"/>
          </a:p>
          <a:p>
            <a:r>
              <a:rPr lang="en-US" sz="2400" u="sng" dirty="0" smtClean="0"/>
              <a:t>Varieties or breeds- </a:t>
            </a:r>
            <a:r>
              <a:rPr lang="en-US" sz="2400" dirty="0" smtClean="0"/>
              <a:t>groups of slightly different organisms in the same species, ex. Golden retriever</a:t>
            </a:r>
            <a:endParaRPr lang="en-US" sz="2400" u="sng" dirty="0" smtClean="0"/>
          </a:p>
          <a:p>
            <a:endParaRPr lang="en-US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0494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31" y="0"/>
            <a:ext cx="8685487" cy="71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2238703"/>
            <a:ext cx="11140965" cy="378109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Linnaeus also introduced a system of naming organism called </a:t>
            </a:r>
            <a:r>
              <a:rPr lang="en-US" sz="2200" b="1" dirty="0" smtClean="0"/>
              <a:t>Binomial nomenclature</a:t>
            </a:r>
            <a:r>
              <a:rPr lang="en-US" sz="2200" dirty="0" smtClean="0"/>
              <a:t>. </a:t>
            </a:r>
            <a:endParaRPr lang="en-US" sz="2200" dirty="0"/>
          </a:p>
          <a:p>
            <a:pPr lvl="1"/>
            <a:r>
              <a:rPr lang="en-US" sz="2200" dirty="0" smtClean="0"/>
              <a:t>In binomial nomenclature the </a:t>
            </a:r>
            <a:r>
              <a:rPr lang="en-US" sz="2200" b="1" dirty="0" smtClean="0"/>
              <a:t>first name is the genus </a:t>
            </a:r>
            <a:r>
              <a:rPr lang="en-US" sz="2200" dirty="0" smtClean="0"/>
              <a:t>to which the organism belongs, the </a:t>
            </a:r>
            <a:r>
              <a:rPr lang="en-US" sz="2200" b="1" dirty="0" smtClean="0"/>
              <a:t>second name is the species </a:t>
            </a:r>
            <a:r>
              <a:rPr lang="en-US" sz="2200" dirty="0" smtClean="0"/>
              <a:t>name of that organism. </a:t>
            </a:r>
          </a:p>
          <a:p>
            <a:pPr lvl="1"/>
            <a:r>
              <a:rPr lang="en-US" sz="2200" dirty="0" smtClean="0"/>
              <a:t>The GENUS name is capitalized; the species name is lower case. </a:t>
            </a:r>
          </a:p>
          <a:p>
            <a:pPr lvl="1"/>
            <a:r>
              <a:rPr lang="en-US" sz="2200" dirty="0" smtClean="0"/>
              <a:t>Scientific names are always </a:t>
            </a:r>
            <a:r>
              <a:rPr lang="en-US" sz="2200" u="sng" dirty="0" smtClean="0"/>
              <a:t>underlined</a:t>
            </a:r>
            <a:r>
              <a:rPr lang="en-US" sz="2200" dirty="0" smtClean="0"/>
              <a:t> or </a:t>
            </a:r>
            <a:r>
              <a:rPr lang="en-US" sz="2200" i="1" dirty="0" smtClean="0"/>
              <a:t>italicized</a:t>
            </a:r>
            <a:r>
              <a:rPr lang="en-US" sz="2200" dirty="0" smtClean="0"/>
              <a:t>. Ex. </a:t>
            </a:r>
            <a:r>
              <a:rPr lang="en-US" sz="2200" i="1" dirty="0" smtClean="0"/>
              <a:t>Homo </a:t>
            </a:r>
            <a:r>
              <a:rPr lang="en-US" sz="2200" i="1" dirty="0" err="1" smtClean="0"/>
              <a:t>sapien</a:t>
            </a:r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416492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141</TotalTime>
  <Words>763</Words>
  <Application>Microsoft Office PowerPoint</Application>
  <PresentationFormat>Widescreen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メイリオ</vt:lpstr>
      <vt:lpstr>Wingdings</vt:lpstr>
      <vt:lpstr>Wingdings 3</vt:lpstr>
      <vt:lpstr>Ion Boardroom</vt:lpstr>
      <vt:lpstr>Classification &amp; Taxonomy</vt:lpstr>
      <vt:lpstr>Classification and Taxonomy</vt:lpstr>
      <vt:lpstr>Dichotomous Key</vt:lpstr>
      <vt:lpstr>PowerPoint Presentation</vt:lpstr>
      <vt:lpstr>Development of Taxonomy</vt:lpstr>
      <vt:lpstr>Development of Taxonomy</vt:lpstr>
      <vt:lpstr>Development of Taxonomy</vt:lpstr>
      <vt:lpstr>PowerPoint Presentation</vt:lpstr>
      <vt:lpstr>Binomial Nomenclature</vt:lpstr>
      <vt:lpstr>Binomial Nomenclature</vt:lpstr>
      <vt:lpstr>Which two are most closely related?</vt:lpstr>
      <vt:lpstr>Common Names</vt:lpstr>
      <vt:lpstr>Modern Taxonomy</vt:lpstr>
      <vt:lpstr>Three Domains</vt:lpstr>
      <vt:lpstr>PowerPoint Presentation</vt:lpstr>
      <vt:lpstr>Four Kingdoms of Domain Eukaryota</vt:lpstr>
      <vt:lpstr>PowerPoint Presentation</vt:lpstr>
      <vt:lpstr>Phylogenetic Trees and Cladograms</vt:lpstr>
      <vt:lpstr>Cladograms</vt:lpstr>
    </vt:vector>
  </TitlesOfParts>
  <Company>Fayette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&amp; Taxonomy</dc:title>
  <dc:creator>Higdon, Cheri</dc:creator>
  <cp:lastModifiedBy>Higdon, Cheri</cp:lastModifiedBy>
  <cp:revision>11</cp:revision>
  <dcterms:created xsi:type="dcterms:W3CDTF">2018-04-24T12:13:58Z</dcterms:created>
  <dcterms:modified xsi:type="dcterms:W3CDTF">2018-04-24T14:35:02Z</dcterms:modified>
</cp:coreProperties>
</file>